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84" r:id="rId4"/>
    <p:sldId id="287" r:id="rId5"/>
    <p:sldId id="288" r:id="rId6"/>
    <p:sldId id="295" r:id="rId7"/>
    <p:sldId id="289" r:id="rId8"/>
    <p:sldId id="296" r:id="rId9"/>
    <p:sldId id="290" r:id="rId10"/>
    <p:sldId id="297" r:id="rId11"/>
    <p:sldId id="291" r:id="rId12"/>
    <p:sldId id="298" r:id="rId13"/>
    <p:sldId id="292" r:id="rId14"/>
    <p:sldId id="299" r:id="rId15"/>
    <p:sldId id="293" r:id="rId16"/>
    <p:sldId id="300" r:id="rId17"/>
    <p:sldId id="27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ondo, Shawn" userId="bc2a9a25-ab21-4d14-9c12-88096c0cf1da" providerId="ADAL" clId="{84E7839A-6377-4F1D-AEEE-6FCB56CDF82F}"/>
    <pc:docChg chg="modSld">
      <pc:chgData name="Elizondo, Shawn" userId="bc2a9a25-ab21-4d14-9c12-88096c0cf1da" providerId="ADAL" clId="{84E7839A-6377-4F1D-AEEE-6FCB56CDF82F}" dt="2022-05-02T16:51:42.734" v="1" actId="1076"/>
      <pc:docMkLst>
        <pc:docMk/>
      </pc:docMkLst>
      <pc:sldChg chg="modSp mod">
        <pc:chgData name="Elizondo, Shawn" userId="bc2a9a25-ab21-4d14-9c12-88096c0cf1da" providerId="ADAL" clId="{84E7839A-6377-4F1D-AEEE-6FCB56CDF82F}" dt="2022-05-02T16:51:42.734" v="1" actId="1076"/>
        <pc:sldMkLst>
          <pc:docMk/>
          <pc:sldMk cId="1292338960" sldId="296"/>
        </pc:sldMkLst>
        <pc:spChg chg="mod">
          <ac:chgData name="Elizondo, Shawn" userId="bc2a9a25-ab21-4d14-9c12-88096c0cf1da" providerId="ADAL" clId="{84E7839A-6377-4F1D-AEEE-6FCB56CDF82F}" dt="2022-05-02T16:51:42.734" v="1" actId="1076"/>
          <ac:spMkLst>
            <pc:docMk/>
            <pc:sldMk cId="1292338960" sldId="296"/>
            <ac:spMk id="8" creationId="{20EBD0BC-77E4-4F4A-8A16-6DF74A4B74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E3D69-2616-4B5D-B5F1-6CC608A7FA5B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E144E-AB75-4932-83A2-EDCA45FD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8318236-3752-2B47-B7BF-24672B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C3E18-FFFB-9D41-9CDE-5E82B2B23424}"/>
              </a:ext>
            </a:extLst>
          </p:cNvPr>
          <p:cNvSpPr txBox="1"/>
          <p:nvPr/>
        </p:nvSpPr>
        <p:spPr>
          <a:xfrm>
            <a:off x="1021975" y="2593975"/>
            <a:ext cx="9475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70C0"/>
                </a:solidFill>
              </a:rPr>
              <a:t>Development of a Community Action Plan 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04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457200" lvl="1" indent="0">
              <a:buNone/>
            </a:pPr>
            <a:r>
              <a:rPr lang="en-US" sz="3200" b="1" dirty="0"/>
              <a:t>3. Collaborative and cooperative community leadership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Continue to have collaborative communication between Community City and Chamber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Include NISD in information sharing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Involve churches in community palling and communication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Blinn College District collaboration: dual credit, adult education, literacy, ESL, training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9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4.	High quality school district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High quality teachers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School leadership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249 growth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Involvement of ISD leadership in community growth planning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04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457200" lvl="1" indent="0">
              <a:buNone/>
            </a:pPr>
            <a:r>
              <a:rPr lang="en-US" sz="3200" b="1" dirty="0"/>
              <a:t>4. High quality school district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Partnerships with higher education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TSTC opportunities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CCMR focus/dual credit/dual enrollment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Student teaching partnerships with TAMU and SHSU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Growth planning with chamber and developers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364 sq miles:  Campus expansions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Broad range of programs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2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5.	Access to healthcare facilities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Growth will enhance access to healthcare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249 growth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Affordable housing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Resources through COG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Osteopathic programs collaboration 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04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457200" lvl="1" indent="0">
              <a:buNone/>
            </a:pPr>
            <a:r>
              <a:rPr lang="en-US" sz="3200" b="1" dirty="0"/>
              <a:t>5. Access to healthcare facilities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Will develop as community will grow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Assisted living facility:  cultivate development 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6.	Good labor opportunities with good labor availability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P-Tech program through ISD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Workforce training grants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Blinn programs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SBDC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TWC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Team Center possibility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SCORE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EDC &amp; Chamber 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043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457200" lvl="1" indent="0">
              <a:buNone/>
            </a:pPr>
            <a:r>
              <a:rPr lang="en-US" sz="3200" b="1" dirty="0"/>
              <a:t>6. Good labor opportunities with good labor availability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Blinn programs and collaboration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Build awareness of high demand tech training schools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Create Navasota based program delivery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TWC grants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TEAM Center development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SBDC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Blinn /NISD asset sharing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Navasota Value Proposition </a:t>
            </a:r>
          </a:p>
          <a:p>
            <a:pPr marL="0" indent="0">
              <a:buNone/>
            </a:pPr>
            <a:r>
              <a:rPr lang="en-US" sz="2000" dirty="0"/>
              <a:t>Navasota, what America wants to be: a beautiful, progressive, </a:t>
            </a:r>
            <a:r>
              <a:rPr lang="en-US" sz="2000" dirty="0">
                <a:solidFill>
                  <a:srgbClr val="FF0000"/>
                </a:solidFill>
              </a:rPr>
              <a:t>vibrant, </a:t>
            </a:r>
            <a:r>
              <a:rPr lang="en-US" sz="2000" strike="sngStrike" dirty="0"/>
              <a:t>service orientated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safe, </a:t>
            </a:r>
            <a:r>
              <a:rPr lang="en-US" sz="2000" dirty="0"/>
              <a:t>close-knit community filled with historic charm and </a:t>
            </a:r>
            <a:r>
              <a:rPr lang="en-US" sz="2000" strike="sngStrike" dirty="0"/>
              <a:t>promise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opportunity </a:t>
            </a:r>
            <a:r>
              <a:rPr lang="en-US" sz="2000" dirty="0"/>
              <a:t>for people and businesses.  </a:t>
            </a:r>
          </a:p>
          <a:p>
            <a:pPr marL="0" indent="0">
              <a:buNone/>
            </a:pP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Navasota’s Future Value Drivers</a:t>
            </a:r>
          </a:p>
          <a:p>
            <a:pPr lvl="1"/>
            <a:r>
              <a:rPr lang="en-US" dirty="0"/>
              <a:t>Become a </a:t>
            </a:r>
            <a:r>
              <a:rPr lang="en-US"/>
              <a:t>destination community</a:t>
            </a:r>
            <a:endParaRPr lang="en-US" dirty="0"/>
          </a:p>
          <a:p>
            <a:pPr lvl="1"/>
            <a:r>
              <a:rPr lang="en-US" dirty="0"/>
              <a:t>Ample recreational activities and events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A culture rich region:  Blues Capital</a:t>
            </a:r>
          </a:p>
          <a:p>
            <a:pPr lvl="1"/>
            <a:r>
              <a:rPr lang="en-US" dirty="0"/>
              <a:t>Preservation of historic charm </a:t>
            </a:r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420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Community Aspirations refer to the community resident’s shared goals, beliefs, and expectations.  There are different categories of aspirations, each provide a greater understanding of the community. </a:t>
            </a:r>
          </a:p>
          <a:p>
            <a:pPr marL="0" indent="0">
              <a:buNone/>
            </a:pPr>
            <a:endParaRPr lang="en-US" sz="6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4D561D-0A55-4EF5-BEE9-F70D6F32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18486"/>
              </p:ext>
            </p:extLst>
          </p:nvPr>
        </p:nvGraphicFramePr>
        <p:xfrm>
          <a:off x="708212" y="2618740"/>
          <a:ext cx="10775576" cy="317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7788">
                  <a:extLst>
                    <a:ext uri="{9D8B030D-6E8A-4147-A177-3AD203B41FA5}">
                      <a16:colId xmlns:a16="http://schemas.microsoft.com/office/drawing/2014/main" val="2338589504"/>
                    </a:ext>
                  </a:extLst>
                </a:gridCol>
                <a:gridCol w="5387788">
                  <a:extLst>
                    <a:ext uri="{9D8B030D-6E8A-4147-A177-3AD203B41FA5}">
                      <a16:colId xmlns:a16="http://schemas.microsoft.com/office/drawing/2014/main" val="243934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Survey 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Aspirations of Workshop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1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Safe and 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7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Led by Cooperative Community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Collaborative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1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Quality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Quality School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03482"/>
                  </a:ext>
                </a:extLst>
              </a:tr>
              <a:tr h="57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Healthcare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Healthcare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9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Labor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Labor Availability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Employment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and enhance heritage and historic downtown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Friendly and Supportive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8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8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Preserve and enhance heritage and historic downtown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Collaborative and cooperative community leadership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High quality school district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Access to healthcare facilities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Good labor opportunities with good labor availability </a:t>
            </a:r>
          </a:p>
        </p:txBody>
      </p:sp>
    </p:spTree>
    <p:extLst>
      <p:ext uri="{BB962C8B-B14F-4D97-AF65-F5344CB8AC3E}">
        <p14:creationId xmlns:p14="http://schemas.microsoft.com/office/powerpoint/2010/main" val="30333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4" y="1825625"/>
            <a:ext cx="10685286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58271" y="1348769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Resource sufficiency &amp; proper allocation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Training and development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Dangerous risk training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Neighborhood programs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Lighting campaign/integrate planning with Public Works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Surveys, economic conditions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Event Planning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Resources through COG, DHS, EMC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Community communications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Social media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Personal interest stories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Community Engagement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Tourism support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National night out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Treats on the street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First Responders Day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Active shooter training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Driver safety training </a:t>
            </a:r>
          </a:p>
          <a:p>
            <a:pPr marL="1371600" lvl="3" indent="0">
              <a:spcAft>
                <a:spcPts val="1200"/>
              </a:spcAft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6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Marketing/social media campaign to profile first responders-introductions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Maintain &amp; enhance current community engagement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Maintain visibility in schools/neighborhoods/businesses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Continue anonymous juvenile tip line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Continuous improvement of event security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911 call info sharing with St. Joe EMS/NFD/EMTs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Collaboration &amp; Cooperation with Grimes County Sheriff Office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2.	Preserve and enhance heritage and historic downtown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City ordinances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Design guidelines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Sign grants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Evaluation board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Promote history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Discovery tour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Statues, monuments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Downtown décor theme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Enhance/promote museum/parking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Visit Navasota theme 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668514" y="1348769"/>
            <a:ext cx="12249694" cy="4957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Unit Level Actions</a:t>
            </a:r>
          </a:p>
          <a:p>
            <a:pPr marL="457200" lvl="1" indent="0">
              <a:buNone/>
            </a:pPr>
            <a:r>
              <a:rPr lang="en-US" sz="3200" b="1" dirty="0"/>
              <a:t>2.  Preserve and enhance heritage and historic downtown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Expansion of events-promote Railroad District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Revamp signage, branding, marketing campaign, design guidelines through grants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Update planning &amp; zoning ordinance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Visit Navasota &amp; City Website updates:  promote facts of interest to tourists and residents, enhance content and design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Enhance museum and parking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External funding collaboration with COG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Economic development work with developers and business owners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Involve chambers members in planning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Promote events to BCS residents</a:t>
            </a:r>
          </a:p>
          <a:p>
            <a:pPr lvl="2">
              <a:spcAft>
                <a:spcPts val="12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3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24503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457200" lvl="1" indent="0">
              <a:buNone/>
            </a:pPr>
            <a:r>
              <a:rPr lang="en-US" sz="3200" b="1" dirty="0"/>
              <a:t>3.	Collaborative and cooperative community leadership 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Collaboration with ISD and Blinn for workforce development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Involvement of SBDC, Chamber, TWC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Quarterly meetings between county, city and Chamber</a:t>
            </a:r>
          </a:p>
          <a:p>
            <a:pPr lvl="2">
              <a:spcAft>
                <a:spcPts val="12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802</Words>
  <Application>Microsoft Office PowerPoint</Application>
  <PresentationFormat>Widescreen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62</cp:revision>
  <cp:lastPrinted>2022-02-23T20:38:25Z</cp:lastPrinted>
  <dcterms:created xsi:type="dcterms:W3CDTF">2020-09-02T22:21:52Z</dcterms:created>
  <dcterms:modified xsi:type="dcterms:W3CDTF">2022-05-02T18:21:14Z</dcterms:modified>
</cp:coreProperties>
</file>